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8" r:id="rId8"/>
    <p:sldId id="263" r:id="rId9"/>
    <p:sldId id="259" r:id="rId10"/>
    <p:sldId id="264" r:id="rId11"/>
    <p:sldId id="261" r:id="rId12"/>
    <p:sldId id="273" r:id="rId13"/>
    <p:sldId id="272" r:id="rId14"/>
    <p:sldId id="271" r:id="rId15"/>
    <p:sldId id="26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28315-DBEE-5EE3-1B7E-D2DF658AA322}" v="18" dt="2025-07-29T09:21:57.230"/>
    <p1510:client id="{B9BFCAEE-0042-44AA-BA49-61E28528BAEA}" v="2" dt="2025-07-29T11:54:10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33D23E-0CD2-4F1B-B133-31AE3BEFFD8B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BDCBCA-EF5E-4471-8949-30E55AC0EAA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36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D23E-0CD2-4F1B-B133-31AE3BEFFD8B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BCA-EF5E-4471-8949-30E55AC0E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84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D23E-0CD2-4F1B-B133-31AE3BEFFD8B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BCA-EF5E-4471-8949-30E55AC0E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D23E-0CD2-4F1B-B133-31AE3BEFFD8B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BCA-EF5E-4471-8949-30E55AC0E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4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D23E-0CD2-4F1B-B133-31AE3BEFFD8B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BCA-EF5E-4471-8949-30E55AC0EAA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1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D23E-0CD2-4F1B-B133-31AE3BEFFD8B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BCA-EF5E-4471-8949-30E55AC0E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91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D23E-0CD2-4F1B-B133-31AE3BEFFD8B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BCA-EF5E-4471-8949-30E55AC0E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01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D23E-0CD2-4F1B-B133-31AE3BEFFD8B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BCA-EF5E-4471-8949-30E55AC0E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0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D23E-0CD2-4F1B-B133-31AE3BEFFD8B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BCA-EF5E-4471-8949-30E55AC0E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59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D23E-0CD2-4F1B-B133-31AE3BEFFD8B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BCA-EF5E-4471-8949-30E55AC0E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5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D23E-0CD2-4F1B-B133-31AE3BEFFD8B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BCA-EF5E-4471-8949-30E55AC0E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2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933D23E-0CD2-4F1B-B133-31AE3BEFFD8B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3BDCBCA-EF5E-4471-8949-30E55AC0E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8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ightouch.com/sql-dictionary/sql-primary-key" TargetMode="External"/><Relationship Id="rId2" Type="http://schemas.openxmlformats.org/officeDocument/2006/relationships/hyperlink" Target="https://learn.microsoft.com/en-us/sql/t-sql/data-types/data-types-transact-sql?view=sql-server-ver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geeksforgeeks.org/dbms/introduction-of-database-normalization/" TargetMode="External"/><Relationship Id="rId4" Type="http://schemas.openxmlformats.org/officeDocument/2006/relationships/hyperlink" Target="https://hightouch.com/sql-dictionary/sql-foreign-ke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microsoft.com/en-us/sql/relational-databases/indexes/indexes?view=sql-server-ver1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s://learn.microsoft.com/en-us/sql/relational-databases/query-processing-architecture-guide?view=sql-server-ver1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F30BB5-7BA0-4D79-B51D-809B0D796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3FE6E-A0C8-E55A-9D57-60CDB419B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3287" y="821636"/>
            <a:ext cx="6758457" cy="5197425"/>
          </a:xfrm>
        </p:spPr>
        <p:txBody>
          <a:bodyPr anchor="ctr">
            <a:normAutofit/>
          </a:bodyPr>
          <a:lstStyle/>
          <a:p>
            <a:pPr algn="l"/>
            <a:r>
              <a:rPr lang="en-GB" sz="5400">
                <a:solidFill>
                  <a:schemeClr val="tx1"/>
                </a:solidFill>
              </a:rPr>
              <a:t>ADRUK Coding course: Introduction to </a:t>
            </a:r>
            <a:br>
              <a:rPr lang="en-GB" sz="5400">
                <a:solidFill>
                  <a:schemeClr val="tx1"/>
                </a:solidFill>
              </a:rPr>
            </a:br>
            <a:r>
              <a:rPr lang="en-GB" sz="5400">
                <a:solidFill>
                  <a:schemeClr val="tx1"/>
                </a:solidFill>
              </a:rPr>
              <a:t>SQL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F561C9-F335-45B4-A0DC-68F946099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39821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36965-7A96-E82E-C1EF-03BF6EF79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821635"/>
            <a:ext cx="2984317" cy="5197425"/>
          </a:xfrm>
        </p:spPr>
        <p:txBody>
          <a:bodyPr anchor="ctr">
            <a:normAutofit/>
          </a:bodyPr>
          <a:lstStyle/>
          <a:p>
            <a:pPr algn="l"/>
            <a:r>
              <a:rPr lang="en-GB"/>
              <a:t>Cameron Kelly</a:t>
            </a:r>
            <a:br>
              <a:rPr lang="en-GB"/>
            </a:br>
            <a:r>
              <a:rPr lang="en-GB"/>
              <a:t>Barbara Katz</a:t>
            </a:r>
          </a:p>
        </p:txBody>
      </p:sp>
    </p:spTree>
    <p:extLst>
      <p:ext uri="{BB962C8B-B14F-4D97-AF65-F5344CB8AC3E}">
        <p14:creationId xmlns:p14="http://schemas.microsoft.com/office/powerpoint/2010/main" val="265254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525A-0963-4A43-FBDD-B5E4CAB1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Trusted Research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5F49-CF8B-63CC-DB54-2C4F4C117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104" y="2215055"/>
            <a:ext cx="6167975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Secure Research Service – ONS based. </a:t>
            </a:r>
            <a:endParaRPr lang="en-US"/>
          </a:p>
          <a:p>
            <a:r>
              <a:rPr lang="en-GB"/>
              <a:t>Shared environment, running times can be long.</a:t>
            </a:r>
          </a:p>
          <a:p>
            <a:r>
              <a:rPr lang="en-GB"/>
              <a:t>Linked data</a:t>
            </a:r>
          </a:p>
          <a:p>
            <a:r>
              <a:rPr lang="en-GB"/>
              <a:t>Metadata catalogues</a:t>
            </a:r>
          </a:p>
          <a:p>
            <a:r>
              <a:rPr lang="en-GB"/>
              <a:t>Changing variable names</a:t>
            </a:r>
          </a:p>
          <a:p>
            <a:r>
              <a:rPr lang="en-GB"/>
              <a:t>Not all platforms use the same technology</a:t>
            </a:r>
          </a:p>
          <a:p>
            <a:r>
              <a:rPr lang="en-GB"/>
              <a:t>Data provisioning methods</a:t>
            </a:r>
          </a:p>
        </p:txBody>
      </p:sp>
      <p:pic>
        <p:nvPicPr>
          <p:cNvPr id="4" name="Picture 3" descr="ONS – IT Solutions">
            <a:extLst>
              <a:ext uri="{FF2B5EF4-FFF2-40B4-BE49-F238E27FC236}">
                <a16:creationId xmlns:a16="http://schemas.microsoft.com/office/drawing/2014/main" id="{4A855C60-8790-A917-DC6C-1DD5F878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405" b="1364"/>
          <a:stretch>
            <a:fillRect/>
          </a:stretch>
        </p:blipFill>
        <p:spPr>
          <a:xfrm>
            <a:off x="7281917" y="1531144"/>
            <a:ext cx="3345291" cy="3799191"/>
          </a:xfrm>
          <a:prstGeom prst="rect">
            <a:avLst/>
          </a:prstGeom>
        </p:spPr>
      </p:pic>
      <p:pic>
        <p:nvPicPr>
          <p:cNvPr id="5" name="Picture 4" descr="ONS – IT Solutions">
            <a:extLst>
              <a:ext uri="{FF2B5EF4-FFF2-40B4-BE49-F238E27FC236}">
                <a16:creationId xmlns:a16="http://schemas.microsoft.com/office/drawing/2014/main" id="{174F92DE-E3B5-166C-B2D2-E958FCAEAE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64" t="5634" r="2854" b="-3944"/>
          <a:stretch>
            <a:fillRect/>
          </a:stretch>
        </p:blipFill>
        <p:spPr>
          <a:xfrm>
            <a:off x="7282702" y="5031336"/>
            <a:ext cx="3442345" cy="12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39255-F8D6-359B-516A-3E637637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99BB5-96F8-2071-32B4-49C00E7F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69054"/>
            <a:ext cx="4251740" cy="41269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5 Safes Framework created by ONS, adopted by many TREs</a:t>
            </a:r>
            <a:endParaRPr lang="en-US"/>
          </a:p>
          <a:p>
            <a:r>
              <a:rPr lang="en-GB"/>
              <a:t>You are "Safe People"</a:t>
            </a:r>
          </a:p>
          <a:p>
            <a:r>
              <a:rPr lang="en-GB"/>
              <a:t>Accredited Researchers</a:t>
            </a:r>
          </a:p>
          <a:p>
            <a:r>
              <a:rPr lang="en-GB"/>
              <a:t>Speak up if you think something is wrong.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Picture 4" descr="A blue padlock with different colored icons&#10;&#10;AI-generated content may be incorrect.">
            <a:extLst>
              <a:ext uri="{FF2B5EF4-FFF2-40B4-BE49-F238E27FC236}">
                <a16:creationId xmlns:a16="http://schemas.microsoft.com/office/drawing/2014/main" id="{C0C4E902-0165-7BFE-A002-4D33827F4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616" y="1372705"/>
            <a:ext cx="4134677" cy="410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6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A631-5D36-681B-D99E-DF22EBED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Explore SSMS within the SRS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6EAC1-72AC-BDAC-D09B-055582499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621" y="1829676"/>
            <a:ext cx="9872871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Microsoft Based SQL</a:t>
            </a:r>
          </a:p>
          <a:p>
            <a:r>
              <a:rPr lang="en-GB"/>
              <a:t>View Provision</a:t>
            </a:r>
          </a:p>
          <a:p>
            <a:r>
              <a:rPr lang="en-GB"/>
              <a:t>Bespoke datasets</a:t>
            </a:r>
          </a:p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E24AAA-6FD4-B264-4A2D-3C745B866338}"/>
              </a:ext>
            </a:extLst>
          </p:cNvPr>
          <p:cNvGrpSpPr/>
          <p:nvPr/>
        </p:nvGrpSpPr>
        <p:grpSpPr>
          <a:xfrm>
            <a:off x="5015892" y="1716689"/>
            <a:ext cx="6014011" cy="4274207"/>
            <a:chOff x="3456857" y="1716689"/>
            <a:chExt cx="4954218" cy="3538483"/>
          </a:xfrm>
        </p:grpSpPr>
        <p:pic>
          <p:nvPicPr>
            <p:cNvPr id="4" name="Picture 3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BB2F5BD8-11A0-FB4D-4E58-21F743309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56857" y="1716689"/>
              <a:ext cx="4954218" cy="353848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C0AFAA-666E-3A81-187D-D8DAB417592B}"/>
                </a:ext>
              </a:extLst>
            </p:cNvPr>
            <p:cNvSpPr/>
            <p:nvPr/>
          </p:nvSpPr>
          <p:spPr>
            <a:xfrm>
              <a:off x="3685692" y="2671686"/>
              <a:ext cx="449689" cy="7053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7D3312-66D8-BF37-E71F-7894FDD37F16}"/>
                </a:ext>
              </a:extLst>
            </p:cNvPr>
            <p:cNvSpPr/>
            <p:nvPr/>
          </p:nvSpPr>
          <p:spPr>
            <a:xfrm>
              <a:off x="4569388" y="2662925"/>
              <a:ext cx="1002405" cy="7929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33861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B52DB-4442-6EA5-C487-745D4303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/>
              <a:t>ODBC</a:t>
            </a:r>
            <a:r>
              <a:rPr lang="en-GB"/>
              <a:t>: Access your SQL environment using R, Python, Stata and more!</a:t>
            </a:r>
            <a:br>
              <a:rPr lang="en-GB"/>
            </a:b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DFCBB7-FA1C-E105-924E-C9D4F63F2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9" y="5785768"/>
            <a:ext cx="10600339" cy="1524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945128-B146-027D-DD24-512B8E06B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18" y="3977411"/>
            <a:ext cx="8645290" cy="9989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F09E57-C02A-E766-52DF-3ABC97482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91" y="1140207"/>
            <a:ext cx="2006366" cy="1447490"/>
          </a:xfrm>
          <a:prstGeom prst="rect">
            <a:avLst/>
          </a:prstGeom>
        </p:spPr>
      </p:pic>
      <p:pic>
        <p:nvPicPr>
          <p:cNvPr id="9" name="Picture 8" descr="A white background with text&#10;&#10;AI-generated content may be incorrect.">
            <a:extLst>
              <a:ext uri="{FF2B5EF4-FFF2-40B4-BE49-F238E27FC236}">
                <a16:creationId xmlns:a16="http://schemas.microsoft.com/office/drawing/2014/main" id="{5144BB0D-2C1B-ACCC-7F66-5810CD023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0" y="1933141"/>
            <a:ext cx="9912217" cy="1579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D4365-9BAD-FBCF-B3ED-445A8C118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02" y="3354295"/>
            <a:ext cx="798038" cy="865750"/>
          </a:xfrm>
          <a:prstGeom prst="rect">
            <a:avLst/>
          </a:prstGeom>
        </p:spPr>
      </p:pic>
      <p:pic>
        <p:nvPicPr>
          <p:cNvPr id="17" name="Picture 16" descr="A white letter on a blue background&#10;&#10;AI-generated content may be incorrect.">
            <a:extLst>
              <a:ext uri="{FF2B5EF4-FFF2-40B4-BE49-F238E27FC236}">
                <a16:creationId xmlns:a16="http://schemas.microsoft.com/office/drawing/2014/main" id="{64267E2C-E26F-4BA3-9085-C0DB6A9C88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88" y="5092507"/>
            <a:ext cx="2185926" cy="5989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C74105-D73B-E7ED-D184-2EA014EDA473}"/>
              </a:ext>
            </a:extLst>
          </p:cNvPr>
          <p:cNvSpPr/>
          <p:nvPr/>
        </p:nvSpPr>
        <p:spPr>
          <a:xfrm>
            <a:off x="3119437" y="4226718"/>
            <a:ext cx="476250" cy="107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2FB9FD-23FB-E66D-3928-CE1959F34BC3}"/>
              </a:ext>
            </a:extLst>
          </p:cNvPr>
          <p:cNvSpPr txBox="1"/>
          <p:nvPr/>
        </p:nvSpPr>
        <p:spPr>
          <a:xfrm>
            <a:off x="3040855" y="4138612"/>
            <a:ext cx="838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50">
                <a:solidFill>
                  <a:schemeClr val="bg2">
                    <a:lumMod val="25000"/>
                  </a:schemeClr>
                </a:solidFill>
                <a:latin typeface="Miriam Fixed"/>
                <a:cs typeface="Miriam Fixed"/>
              </a:rPr>
              <a:t>pandas</a:t>
            </a:r>
          </a:p>
        </p:txBody>
      </p:sp>
    </p:spTree>
    <p:extLst>
      <p:ext uri="{BB962C8B-B14F-4D97-AF65-F5344CB8AC3E}">
        <p14:creationId xmlns:p14="http://schemas.microsoft.com/office/powerpoint/2010/main" val="227614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A5BA-CD00-F00E-849A-1A758B265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SQL?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540F7-5A60-C7F8-0092-FBE7A8207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/>
              <a:t>Larger datasets</a:t>
            </a:r>
          </a:p>
          <a:p>
            <a:r>
              <a:rPr lang="en-GB" sz="1800"/>
              <a:t>Much faster!</a:t>
            </a:r>
          </a:p>
          <a:p>
            <a:r>
              <a:rPr lang="en-GB" sz="1800"/>
              <a:t>Database schema defines relationships</a:t>
            </a:r>
            <a:br>
              <a:rPr lang="en-GB" sz="1800"/>
            </a:br>
            <a:r>
              <a:rPr lang="en-GB" sz="1800"/>
              <a:t>between tables ➡️ data integrity!</a:t>
            </a:r>
          </a:p>
          <a:p>
            <a:r>
              <a:rPr lang="en-GB" sz="1800"/>
              <a:t>Security and RBAC</a:t>
            </a:r>
          </a:p>
          <a:p>
            <a:r>
              <a:rPr lang="en-GB" sz="1800"/>
              <a:t>RDBMS vs NoSQL</a:t>
            </a:r>
          </a:p>
        </p:txBody>
      </p:sp>
      <p:pic>
        <p:nvPicPr>
          <p:cNvPr id="5" name="Picture 4" descr="A green sign with a green star and a green door&#10;&#10;AI-generated content may be incorrect.">
            <a:extLst>
              <a:ext uri="{FF2B5EF4-FFF2-40B4-BE49-F238E27FC236}">
                <a16:creationId xmlns:a16="http://schemas.microsoft.com/office/drawing/2014/main" id="{D523BC09-EF5A-89CC-1177-B52EF3C34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43" y="601810"/>
            <a:ext cx="2449177" cy="1193717"/>
          </a:xfrm>
          <a:prstGeom prst="rect">
            <a:avLst/>
          </a:prstGeom>
        </p:spPr>
      </p:pic>
      <p:pic>
        <p:nvPicPr>
          <p:cNvPr id="7" name="Picture 6" descr="A blue cylinder with three layers&#10;&#10;AI-generated content may be incorrect.">
            <a:extLst>
              <a:ext uri="{FF2B5EF4-FFF2-40B4-BE49-F238E27FC236}">
                <a16:creationId xmlns:a16="http://schemas.microsoft.com/office/drawing/2014/main" id="{5D700531-EAA3-62FE-4E03-C6FC249D5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980" y="654085"/>
            <a:ext cx="920891" cy="1141441"/>
          </a:xfrm>
          <a:prstGeom prst="rect">
            <a:avLst/>
          </a:prstGeom>
        </p:spPr>
      </p:pic>
      <p:pic>
        <p:nvPicPr>
          <p:cNvPr id="9" name="Picture 8" descr="A logo with a blue hexagon and grey text&#10;&#10;AI-generated content may be incorrect.">
            <a:extLst>
              <a:ext uri="{FF2B5EF4-FFF2-40B4-BE49-F238E27FC236}">
                <a16:creationId xmlns:a16="http://schemas.microsoft.com/office/drawing/2014/main" id="{BA08F6A0-9D24-9D61-F846-19DDBD77B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53" y="5137168"/>
            <a:ext cx="2683595" cy="1205829"/>
          </a:xfrm>
          <a:prstGeom prst="rect">
            <a:avLst/>
          </a:prstGeom>
        </p:spPr>
      </p:pic>
      <p:pic>
        <p:nvPicPr>
          <p:cNvPr id="11" name="Picture 10" descr="A blue cylinder with white text&#10;&#10;AI-generated content may be incorrect.">
            <a:extLst>
              <a:ext uri="{FF2B5EF4-FFF2-40B4-BE49-F238E27FC236}">
                <a16:creationId xmlns:a16="http://schemas.microsoft.com/office/drawing/2014/main" id="{8E91ADCD-5935-DC29-D0E5-51517FC85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57" y="4257448"/>
            <a:ext cx="731079" cy="848825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B5741FE9-38DA-9795-6192-6490D67C84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07" y="5106273"/>
            <a:ext cx="4072028" cy="1195408"/>
          </a:xfrm>
          <a:prstGeom prst="rect">
            <a:avLst/>
          </a:prstGeom>
        </p:spPr>
      </p:pic>
      <p:pic>
        <p:nvPicPr>
          <p:cNvPr id="15" name="Picture 14" descr="A logo with a dolphin&#10;&#10;AI-generated content may be incorrect.">
            <a:extLst>
              <a:ext uri="{FF2B5EF4-FFF2-40B4-BE49-F238E27FC236}">
                <a16:creationId xmlns:a16="http://schemas.microsoft.com/office/drawing/2014/main" id="{4150C57C-6604-D35B-A618-7F5517DE1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82" y="3719911"/>
            <a:ext cx="1947236" cy="1538635"/>
          </a:xfrm>
          <a:prstGeom prst="rect">
            <a:avLst/>
          </a:prstGeom>
        </p:spPr>
      </p:pic>
      <p:pic>
        <p:nvPicPr>
          <p:cNvPr id="17" name="Picture 16" descr="A black and white logo&#10;&#10;AI-generated content may be incorrect.">
            <a:extLst>
              <a:ext uri="{FF2B5EF4-FFF2-40B4-BE49-F238E27FC236}">
                <a16:creationId xmlns:a16="http://schemas.microsoft.com/office/drawing/2014/main" id="{4089FD58-80E6-8601-D307-FB2A390643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37" y="2812597"/>
            <a:ext cx="2585899" cy="962529"/>
          </a:xfrm>
          <a:prstGeom prst="rect">
            <a:avLst/>
          </a:prstGeom>
        </p:spPr>
      </p:pic>
      <p:pic>
        <p:nvPicPr>
          <p:cNvPr id="19" name="Picture 18" descr="A logo of a software company&#10;&#10;AI-generated content may be incorrect.">
            <a:extLst>
              <a:ext uri="{FF2B5EF4-FFF2-40B4-BE49-F238E27FC236}">
                <a16:creationId xmlns:a16="http://schemas.microsoft.com/office/drawing/2014/main" id="{4E18BACB-DDAD-FD50-D040-E160EC8100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87" y="3976733"/>
            <a:ext cx="2332316" cy="1059287"/>
          </a:xfrm>
          <a:prstGeom prst="rect">
            <a:avLst/>
          </a:prstGeom>
        </p:spPr>
      </p:pic>
      <p:pic>
        <p:nvPicPr>
          <p:cNvPr id="21" name="Picture 20" descr="A green and white logo&#10;&#10;AI-generated content may be incorrect.">
            <a:extLst>
              <a:ext uri="{FF2B5EF4-FFF2-40B4-BE49-F238E27FC236}">
                <a16:creationId xmlns:a16="http://schemas.microsoft.com/office/drawing/2014/main" id="{67C57651-7586-2069-AAAE-479B3CD23D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45" y="339066"/>
            <a:ext cx="967824" cy="1188823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4C141A4-5FA4-A5DC-8903-49DBCE0916A9}"/>
              </a:ext>
            </a:extLst>
          </p:cNvPr>
          <p:cNvCxnSpPr/>
          <p:nvPr/>
        </p:nvCxnSpPr>
        <p:spPr>
          <a:xfrm>
            <a:off x="7994650" y="1198668"/>
            <a:ext cx="17653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4" name="Picture 23" descr="A blue cylinder with three layers&#10;&#10;AI-generated content may be incorrect.">
            <a:extLst>
              <a:ext uri="{FF2B5EF4-FFF2-40B4-BE49-F238E27FC236}">
                <a16:creationId xmlns:a16="http://schemas.microsoft.com/office/drawing/2014/main" id="{14459AD7-E88E-D21A-26BD-A258D8EE4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71" y="654084"/>
            <a:ext cx="920891" cy="1141441"/>
          </a:xfrm>
          <a:prstGeom prst="rect">
            <a:avLst/>
          </a:prstGeom>
        </p:spPr>
      </p:pic>
      <p:pic>
        <p:nvPicPr>
          <p:cNvPr id="26" name="Picture 25" descr="A group of logos of different brands&#10;&#10;AI-generated content may be incorrect.">
            <a:extLst>
              <a:ext uri="{FF2B5EF4-FFF2-40B4-BE49-F238E27FC236}">
                <a16:creationId xmlns:a16="http://schemas.microsoft.com/office/drawing/2014/main" id="{237C217F-9DA9-70B1-B804-6CDF80D5D0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3" y="4903363"/>
            <a:ext cx="3019722" cy="14396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51F24B-6E04-73F5-9786-AD37194A4B96}"/>
              </a:ext>
            </a:extLst>
          </p:cNvPr>
          <p:cNvSpPr txBox="1"/>
          <p:nvPr/>
        </p:nvSpPr>
        <p:spPr>
          <a:xfrm>
            <a:off x="8927319" y="4052694"/>
            <a:ext cx="1455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err="1">
                <a:solidFill>
                  <a:schemeClr val="accent1">
                    <a:lumMod val="75000"/>
                  </a:schemeClr>
                </a:solidFill>
              </a:rPr>
              <a:t>Datacise</a:t>
            </a:r>
            <a:endParaRPr lang="en-GB" b="1" i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14EF4C-C9DE-8736-E348-463C06F1DD3C}"/>
              </a:ext>
            </a:extLst>
          </p:cNvPr>
          <p:cNvSpPr txBox="1"/>
          <p:nvPr/>
        </p:nvSpPr>
        <p:spPr>
          <a:xfrm>
            <a:off x="9722740" y="5161515"/>
            <a:ext cx="74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>
                <a:solidFill>
                  <a:schemeClr val="accent1">
                    <a:lumMod val="75000"/>
                  </a:schemeClr>
                </a:solidFill>
              </a:rPr>
              <a:t>SRS</a:t>
            </a:r>
            <a:endParaRPr lang="en-GB" b="1" i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34AE-F5BB-0465-6C62-F13CE100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45" y="110359"/>
            <a:ext cx="9875520" cy="1356360"/>
          </a:xfrm>
        </p:spPr>
        <p:txBody>
          <a:bodyPr/>
          <a:lstStyle/>
          <a:p>
            <a:r>
              <a:rPr lang="en-GB"/>
              <a:t>Database Structure</a:t>
            </a: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76CFC678-2B54-E97D-D22D-8BCAC4996A80}"/>
              </a:ext>
            </a:extLst>
          </p:cNvPr>
          <p:cNvSpPr/>
          <p:nvPr/>
        </p:nvSpPr>
        <p:spPr>
          <a:xfrm>
            <a:off x="3590760" y="1136431"/>
            <a:ext cx="5000624" cy="1333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SQL Server</a:t>
            </a:r>
          </a:p>
        </p:txBody>
      </p:sp>
      <p:sp>
        <p:nvSpPr>
          <p:cNvPr id="504" name="Rectangle: Rounded Corners 503">
            <a:extLst>
              <a:ext uri="{FF2B5EF4-FFF2-40B4-BE49-F238E27FC236}">
                <a16:creationId xmlns:a16="http://schemas.microsoft.com/office/drawing/2014/main" id="{DD2CF8A7-8436-4694-CC47-C83DC79AD7D2}"/>
              </a:ext>
            </a:extLst>
          </p:cNvPr>
          <p:cNvSpPr/>
          <p:nvPr/>
        </p:nvSpPr>
        <p:spPr>
          <a:xfrm>
            <a:off x="875586" y="3115879"/>
            <a:ext cx="2171590" cy="13335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Database 1</a:t>
            </a:r>
          </a:p>
        </p:txBody>
      </p:sp>
      <p:sp>
        <p:nvSpPr>
          <p:cNvPr id="506" name="Rectangle: Rounded Corners 505">
            <a:extLst>
              <a:ext uri="{FF2B5EF4-FFF2-40B4-BE49-F238E27FC236}">
                <a16:creationId xmlns:a16="http://schemas.microsoft.com/office/drawing/2014/main" id="{62FBFBDC-55EC-0820-DCC2-B48FC768E111}"/>
              </a:ext>
            </a:extLst>
          </p:cNvPr>
          <p:cNvSpPr/>
          <p:nvPr/>
        </p:nvSpPr>
        <p:spPr>
          <a:xfrm>
            <a:off x="3590758" y="3115878"/>
            <a:ext cx="2171590" cy="13335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Database 2</a:t>
            </a:r>
          </a:p>
        </p:txBody>
      </p:sp>
      <p:sp>
        <p:nvSpPr>
          <p:cNvPr id="507" name="Rectangle: Rounded Corners 506">
            <a:extLst>
              <a:ext uri="{FF2B5EF4-FFF2-40B4-BE49-F238E27FC236}">
                <a16:creationId xmlns:a16="http://schemas.microsoft.com/office/drawing/2014/main" id="{BAED8930-39F7-E695-11E3-E7EDCD0334F7}"/>
              </a:ext>
            </a:extLst>
          </p:cNvPr>
          <p:cNvSpPr/>
          <p:nvPr/>
        </p:nvSpPr>
        <p:spPr>
          <a:xfrm>
            <a:off x="9012344" y="3115878"/>
            <a:ext cx="2171590" cy="13335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Database N</a:t>
            </a:r>
          </a:p>
        </p:txBody>
      </p:sp>
      <p:sp>
        <p:nvSpPr>
          <p:cNvPr id="508" name="Rectangle: Rounded Corners 507">
            <a:extLst>
              <a:ext uri="{FF2B5EF4-FFF2-40B4-BE49-F238E27FC236}">
                <a16:creationId xmlns:a16="http://schemas.microsoft.com/office/drawing/2014/main" id="{4497604A-5B86-3B57-02DC-FDAFDACB0966}"/>
              </a:ext>
            </a:extLst>
          </p:cNvPr>
          <p:cNvSpPr/>
          <p:nvPr/>
        </p:nvSpPr>
        <p:spPr>
          <a:xfrm>
            <a:off x="893103" y="5086568"/>
            <a:ext cx="2171590" cy="1333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Tables</a:t>
            </a:r>
          </a:p>
        </p:txBody>
      </p:sp>
      <p:sp>
        <p:nvSpPr>
          <p:cNvPr id="509" name="Rectangle: Rounded Corners 508">
            <a:extLst>
              <a:ext uri="{FF2B5EF4-FFF2-40B4-BE49-F238E27FC236}">
                <a16:creationId xmlns:a16="http://schemas.microsoft.com/office/drawing/2014/main" id="{4D3BFED6-4A82-19CE-DFA2-AF185AB823D1}"/>
              </a:ext>
            </a:extLst>
          </p:cNvPr>
          <p:cNvSpPr/>
          <p:nvPr/>
        </p:nvSpPr>
        <p:spPr>
          <a:xfrm>
            <a:off x="3608275" y="5086568"/>
            <a:ext cx="2171590" cy="1333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Views</a:t>
            </a:r>
          </a:p>
        </p:txBody>
      </p:sp>
      <p:sp>
        <p:nvSpPr>
          <p:cNvPr id="510" name="Rectangle: Rounded Corners 509">
            <a:extLst>
              <a:ext uri="{FF2B5EF4-FFF2-40B4-BE49-F238E27FC236}">
                <a16:creationId xmlns:a16="http://schemas.microsoft.com/office/drawing/2014/main" id="{79FC624A-31FD-778D-CE30-BB6B8C1C6E33}"/>
              </a:ext>
            </a:extLst>
          </p:cNvPr>
          <p:cNvSpPr/>
          <p:nvPr/>
        </p:nvSpPr>
        <p:spPr>
          <a:xfrm>
            <a:off x="6314688" y="5086568"/>
            <a:ext cx="2171590" cy="1333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Security</a:t>
            </a:r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DE42164-4EFE-6743-D9C2-B154293B1859}"/>
              </a:ext>
            </a:extLst>
          </p:cNvPr>
          <p:cNvSpPr/>
          <p:nvPr/>
        </p:nvSpPr>
        <p:spPr>
          <a:xfrm>
            <a:off x="1556571" y="2857499"/>
            <a:ext cx="821531" cy="250031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03A6575-F2BD-F729-F651-CF96EDEF005C}"/>
              </a:ext>
            </a:extLst>
          </p:cNvPr>
          <p:cNvSpPr/>
          <p:nvPr/>
        </p:nvSpPr>
        <p:spPr>
          <a:xfrm>
            <a:off x="9684570" y="2857498"/>
            <a:ext cx="821531" cy="250031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E10DF-FE21-C21A-0D8E-22266AEEAE24}"/>
              </a:ext>
            </a:extLst>
          </p:cNvPr>
          <p:cNvSpPr/>
          <p:nvPr/>
        </p:nvSpPr>
        <p:spPr>
          <a:xfrm>
            <a:off x="1770882" y="2752805"/>
            <a:ext cx="8528023" cy="99083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062738-3B50-4A50-D521-E6CD2B0F0E6B}"/>
              </a:ext>
            </a:extLst>
          </p:cNvPr>
          <p:cNvGrpSpPr/>
          <p:nvPr/>
        </p:nvGrpSpPr>
        <p:grpSpPr>
          <a:xfrm>
            <a:off x="1556571" y="4723493"/>
            <a:ext cx="6339461" cy="354725"/>
            <a:chOff x="1547812" y="4548321"/>
            <a:chExt cx="6339461" cy="354725"/>
          </a:xfrm>
        </p:grpSpPr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56514A65-2515-3131-E49A-AC3A4F60F09A}"/>
                </a:ext>
              </a:extLst>
            </p:cNvPr>
            <p:cNvSpPr/>
            <p:nvPr/>
          </p:nvSpPr>
          <p:spPr>
            <a:xfrm>
              <a:off x="1547812" y="4653015"/>
              <a:ext cx="821531" cy="250031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8528D4AE-F0BA-E621-5282-F2B3FF9D06FA}"/>
                </a:ext>
              </a:extLst>
            </p:cNvPr>
            <p:cNvSpPr/>
            <p:nvPr/>
          </p:nvSpPr>
          <p:spPr>
            <a:xfrm>
              <a:off x="4262984" y="4653014"/>
              <a:ext cx="821531" cy="250031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3487EDD7-DAFD-5DD6-696A-1DC49CFDBDD6}"/>
                </a:ext>
              </a:extLst>
            </p:cNvPr>
            <p:cNvSpPr/>
            <p:nvPr/>
          </p:nvSpPr>
          <p:spPr>
            <a:xfrm>
              <a:off x="7065742" y="4653014"/>
              <a:ext cx="821531" cy="250031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36928A-17DC-B1CF-3D61-BA363B9C91E3}"/>
                </a:ext>
              </a:extLst>
            </p:cNvPr>
            <p:cNvSpPr/>
            <p:nvPr/>
          </p:nvSpPr>
          <p:spPr>
            <a:xfrm>
              <a:off x="1762122" y="4548321"/>
              <a:ext cx="5917955" cy="9908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21F0493-D08C-2D29-3E43-DC1E3C93D4BD}"/>
              </a:ext>
            </a:extLst>
          </p:cNvPr>
          <p:cNvSpPr/>
          <p:nvPr/>
        </p:nvSpPr>
        <p:spPr>
          <a:xfrm>
            <a:off x="5750033" y="2469567"/>
            <a:ext cx="105833" cy="290796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9E443E-65C7-D624-D8AB-99DD60A3A0A0}"/>
              </a:ext>
            </a:extLst>
          </p:cNvPr>
          <p:cNvSpPr/>
          <p:nvPr/>
        </p:nvSpPr>
        <p:spPr>
          <a:xfrm>
            <a:off x="2412998" y="4449014"/>
            <a:ext cx="105833" cy="290796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6E69066-9E7B-A79B-E75B-F6787E0E4046}"/>
              </a:ext>
            </a:extLst>
          </p:cNvPr>
          <p:cNvSpPr/>
          <p:nvPr/>
        </p:nvSpPr>
        <p:spPr>
          <a:xfrm>
            <a:off x="4280500" y="2857497"/>
            <a:ext cx="821531" cy="250031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BE194BAD-4C87-158E-10AD-2F44BDE8ACAD}"/>
              </a:ext>
            </a:extLst>
          </p:cNvPr>
          <p:cNvSpPr/>
          <p:nvPr/>
        </p:nvSpPr>
        <p:spPr>
          <a:xfrm>
            <a:off x="6032195" y="4054815"/>
            <a:ext cx="282526" cy="29104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59FCD23-50E4-9A6F-CB9D-400F81C856B4}"/>
              </a:ext>
            </a:extLst>
          </p:cNvPr>
          <p:cNvSpPr/>
          <p:nvPr/>
        </p:nvSpPr>
        <p:spPr>
          <a:xfrm>
            <a:off x="6741642" y="4054814"/>
            <a:ext cx="282526" cy="29104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B76A670A-6585-F8A9-C2AB-98ED7EDB9C72}"/>
              </a:ext>
            </a:extLst>
          </p:cNvPr>
          <p:cNvSpPr/>
          <p:nvPr/>
        </p:nvSpPr>
        <p:spPr>
          <a:xfrm>
            <a:off x="7398539" y="4054814"/>
            <a:ext cx="282526" cy="29104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F809DD7-2CB0-4919-A251-8FE3E11EFB6D}"/>
              </a:ext>
            </a:extLst>
          </p:cNvPr>
          <p:cNvSpPr/>
          <p:nvPr/>
        </p:nvSpPr>
        <p:spPr>
          <a:xfrm>
            <a:off x="8055436" y="4054814"/>
            <a:ext cx="282526" cy="29104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08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7C95F-ABBF-0A13-F7B4-729278B16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4" y="357767"/>
            <a:ext cx="9875520" cy="1356360"/>
          </a:xfrm>
        </p:spPr>
        <p:txBody>
          <a:bodyPr/>
          <a:lstStyle/>
          <a:p>
            <a:r>
              <a:rPr lang="en-GB"/>
              <a:t>Let’s query!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808EC-1A30-2D05-F775-63BCE007E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52" y="1459159"/>
            <a:ext cx="9872871" cy="4038600"/>
          </a:xfrm>
        </p:spPr>
        <p:txBody>
          <a:bodyPr/>
          <a:lstStyle/>
          <a:p>
            <a:r>
              <a:rPr lang="en-GB" sz="2000"/>
              <a:t>Welcome to </a:t>
            </a:r>
            <a:r>
              <a:rPr lang="en-GB" sz="2000" err="1"/>
              <a:t>Datacise</a:t>
            </a:r>
            <a:r>
              <a:rPr lang="en-GB" sz="2000"/>
              <a:t>: basic SELECT queries</a:t>
            </a:r>
          </a:p>
          <a:p>
            <a:pPr lvl="1"/>
            <a:r>
              <a:rPr lang="en-GB" sz="1600"/>
              <a:t>MIN, MAX</a:t>
            </a:r>
          </a:p>
          <a:p>
            <a:pPr lvl="1"/>
            <a:r>
              <a:rPr lang="en-GB" sz="1600"/>
              <a:t>AVG</a:t>
            </a:r>
          </a:p>
          <a:p>
            <a:pPr lvl="1"/>
            <a:r>
              <a:rPr lang="en-GB" sz="1600"/>
              <a:t>COUNT</a:t>
            </a:r>
          </a:p>
          <a:p>
            <a:pPr lvl="1"/>
            <a:r>
              <a:rPr lang="en-GB" sz="1600"/>
              <a:t>SUM</a:t>
            </a:r>
          </a:p>
          <a:p>
            <a:pPr lvl="1"/>
            <a:r>
              <a:rPr lang="en-GB" sz="1600"/>
              <a:t>WHERE</a:t>
            </a:r>
          </a:p>
          <a:p>
            <a:pPr lvl="1"/>
            <a:r>
              <a:rPr lang="en-GB" sz="1600"/>
              <a:t>GROUP BY</a:t>
            </a:r>
          </a:p>
          <a:p>
            <a:pPr lvl="1"/>
            <a:r>
              <a:rPr lang="en-GB" sz="1600"/>
              <a:t>LIMIT</a:t>
            </a:r>
          </a:p>
          <a:p>
            <a:r>
              <a:rPr lang="en-GB" sz="2000"/>
              <a:t>Help when you need it</a:t>
            </a:r>
          </a:p>
          <a:p>
            <a:endParaRPr lang="en-GB"/>
          </a:p>
        </p:txBody>
      </p:sp>
      <p:pic>
        <p:nvPicPr>
          <p:cNvPr id="5" name="Picture 4" descr="A group of colorful letters&#10;&#10;AI-generated content may be incorrect.">
            <a:extLst>
              <a:ext uri="{FF2B5EF4-FFF2-40B4-BE49-F238E27FC236}">
                <a16:creationId xmlns:a16="http://schemas.microsoft.com/office/drawing/2014/main" id="{8E9BA632-A117-1AA3-9BC3-F13AB4BA9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88" y="5657962"/>
            <a:ext cx="2383119" cy="849517"/>
          </a:xfrm>
          <a:prstGeom prst="rect">
            <a:avLst/>
          </a:prstGeom>
        </p:spPr>
      </p:pic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1C71CB2-2D55-F7BC-2892-297C28325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1" y="5212117"/>
            <a:ext cx="2374040" cy="870603"/>
          </a:xfrm>
          <a:prstGeom prst="rect">
            <a:avLst/>
          </a:prstGeom>
        </p:spPr>
      </p:pic>
      <p:pic>
        <p:nvPicPr>
          <p:cNvPr id="9" name="Picture 8" descr="A green and white logo&#10;&#10;AI-generated content may be incorrect.">
            <a:extLst>
              <a:ext uri="{FF2B5EF4-FFF2-40B4-BE49-F238E27FC236}">
                <a16:creationId xmlns:a16="http://schemas.microsoft.com/office/drawing/2014/main" id="{A1E2E49A-31AA-1B5C-B198-6501A3D9C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25" y="5497759"/>
            <a:ext cx="902176" cy="1009720"/>
          </a:xfrm>
          <a:prstGeom prst="rect">
            <a:avLst/>
          </a:prstGeom>
        </p:spPr>
      </p:pic>
      <p:pic>
        <p:nvPicPr>
          <p:cNvPr id="11" name="Picture 10" descr="A logo of a company&#10;&#10;AI-generated content may be incorrect.">
            <a:extLst>
              <a:ext uri="{FF2B5EF4-FFF2-40B4-BE49-F238E27FC236}">
                <a16:creationId xmlns:a16="http://schemas.microsoft.com/office/drawing/2014/main" id="{55EFC288-564B-EFC7-4722-9760217F0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59" y="4669288"/>
            <a:ext cx="1668929" cy="1152765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3ED6555-F395-341B-C87E-949633C5F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57" y="296333"/>
            <a:ext cx="5374844" cy="62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764F-EDA5-CB1D-A789-4370EC79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61950"/>
            <a:ext cx="9875520" cy="1356360"/>
          </a:xfrm>
        </p:spPr>
        <p:txBody>
          <a:bodyPr/>
          <a:lstStyle/>
          <a:p>
            <a:r>
              <a:rPr lang="en-GB"/>
              <a:t>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3C402-0502-7460-3835-B9E729C3E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2019300"/>
            <a:ext cx="9872871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Combine data from 2 different tables based on a common variable(s)</a:t>
            </a:r>
          </a:p>
          <a:p>
            <a:r>
              <a:rPr lang="en-GB">
                <a:solidFill>
                  <a:srgbClr val="A6B727"/>
                </a:solidFill>
                <a:ea typeface="+mn-lt"/>
                <a:cs typeface="+mn-lt"/>
              </a:rPr>
              <a:t>JOINs are by default are an INNER JOIN but can be expanded to include LEFT JOIN, RIGHT JOIN, FULL OUTER JOIN.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marL="45720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4" name="Picture 3" descr="A close-up of a table&#10;&#10;AI-generated content may be incorrect.">
            <a:extLst>
              <a:ext uri="{FF2B5EF4-FFF2-40B4-BE49-F238E27FC236}">
                <a16:creationId xmlns:a16="http://schemas.microsoft.com/office/drawing/2014/main" id="{51C540F9-7347-BF2A-B099-93F1D2F2A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043" y="3432338"/>
            <a:ext cx="7564783" cy="1425661"/>
          </a:xfrm>
          <a:prstGeom prst="rect">
            <a:avLst/>
          </a:prstGeom>
        </p:spPr>
      </p:pic>
      <p:pic>
        <p:nvPicPr>
          <p:cNvPr id="6" name="Picture 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209B37B-322B-9950-E46D-BA3D2BBD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51" y="4863714"/>
            <a:ext cx="8054698" cy="108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8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E23ED-3FC1-2F02-F9B2-1FE71688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64" y="609600"/>
            <a:ext cx="6993914" cy="1356360"/>
          </a:xfrm>
        </p:spPr>
        <p:txBody>
          <a:bodyPr>
            <a:normAutofit/>
          </a:bodyPr>
          <a:lstStyle/>
          <a:p>
            <a:r>
              <a:rPr lang="en-GB"/>
              <a:t>Defining your own tables: datatypes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3C399-1E35-5802-F1FF-E93A03531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64" y="2057400"/>
            <a:ext cx="6993914" cy="4038600"/>
          </a:xfrm>
        </p:spPr>
        <p:txBody>
          <a:bodyPr>
            <a:normAutofit/>
          </a:bodyPr>
          <a:lstStyle/>
          <a:p>
            <a:r>
              <a:rPr lang="en-GB" sz="1900">
                <a:hlinkClick r:id="rId2"/>
              </a:rPr>
              <a:t>SQL server datatypes</a:t>
            </a:r>
            <a:endParaRPr lang="en-GB" sz="1900"/>
          </a:p>
          <a:p>
            <a:r>
              <a:rPr lang="en-GB" sz="1900"/>
              <a:t>SQLite: text, numeric, int, real, blob</a:t>
            </a:r>
          </a:p>
          <a:p>
            <a:r>
              <a:rPr lang="en-GB" sz="1900"/>
              <a:t>Correct data definition is crucial for </a:t>
            </a:r>
            <a:br>
              <a:rPr lang="en-GB" sz="1900"/>
            </a:br>
            <a:r>
              <a:rPr lang="en-GB" sz="1900"/>
              <a:t>query performance</a:t>
            </a:r>
          </a:p>
          <a:p>
            <a:r>
              <a:rPr lang="en-GB" sz="1900"/>
              <a:t>Wrong type? No problem!</a:t>
            </a:r>
            <a:br>
              <a:rPr lang="en-GB" sz="1900"/>
            </a:br>
            <a:r>
              <a:rPr lang="en-GB" sz="1900"/>
              <a:t>Use CAST or CONVERT</a:t>
            </a:r>
          </a:p>
          <a:p>
            <a:endParaRPr lang="en-GB" sz="1900"/>
          </a:p>
          <a:p>
            <a:pPr marL="45720" indent="0">
              <a:buNone/>
            </a:pPr>
            <a:endParaRPr lang="en-GB" sz="1900"/>
          </a:p>
          <a:p>
            <a:pPr marL="45720" indent="0">
              <a:buNone/>
            </a:pPr>
            <a:r>
              <a:rPr lang="en-GB" sz="1900"/>
              <a:t>Read more about database design: </a:t>
            </a:r>
            <a:br>
              <a:rPr lang="en-GB" sz="1900"/>
            </a:br>
            <a:r>
              <a:rPr lang="en-GB" sz="1900">
                <a:hlinkClick r:id="rId3"/>
              </a:rPr>
              <a:t>Primary keys</a:t>
            </a:r>
            <a:r>
              <a:rPr lang="en-GB" sz="1900"/>
              <a:t>, </a:t>
            </a:r>
            <a:r>
              <a:rPr lang="en-GB" sz="1900">
                <a:hlinkClick r:id="rId4"/>
              </a:rPr>
              <a:t>foreign keys</a:t>
            </a:r>
            <a:r>
              <a:rPr lang="en-GB" sz="1900"/>
              <a:t> and </a:t>
            </a:r>
            <a:br>
              <a:rPr lang="en-GB" sz="1900"/>
            </a:br>
            <a:r>
              <a:rPr lang="en-GB" sz="1900">
                <a:hlinkClick r:id="rId5"/>
              </a:rPr>
              <a:t>database normalisation</a:t>
            </a:r>
            <a:endParaRPr lang="en-GB" sz="1900"/>
          </a:p>
          <a:p>
            <a:pPr marL="45720" indent="0">
              <a:buNone/>
            </a:pPr>
            <a:endParaRPr lang="en-GB" sz="1900"/>
          </a:p>
          <a:p>
            <a:pPr marL="45720" indent="0">
              <a:buNone/>
            </a:pPr>
            <a:endParaRPr lang="en-GB" sz="1900"/>
          </a:p>
        </p:txBody>
      </p:sp>
      <p:pic>
        <p:nvPicPr>
          <p:cNvPr id="5" name="Picture 4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4A0D142D-81C4-762C-57EC-92DA0F3BE2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10" y="1787574"/>
            <a:ext cx="3135414" cy="328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9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1E0F-D89B-E4BA-F515-539DD256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9E4F-1CDC-5EA7-0E4C-DEF3C53AB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759" y="1803400"/>
            <a:ext cx="6632182" cy="46692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/>
              <a:t>Indexing can add a level of pre-sorting to your query</a:t>
            </a:r>
          </a:p>
          <a:p>
            <a:r>
              <a:rPr lang="en-GB"/>
              <a:t>Increase compression on a table</a:t>
            </a:r>
          </a:p>
          <a:p>
            <a:r>
              <a:rPr lang="en-GB"/>
              <a:t>Create Keys based on multiple variables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marL="45720" indent="0">
              <a:buNone/>
            </a:pPr>
            <a:r>
              <a:rPr lang="en-GB">
                <a:ea typeface="+mn-lt"/>
                <a:cs typeface="+mn-lt"/>
                <a:hlinkClick r:id="rId2"/>
              </a:rPr>
              <a:t>Indexes</a:t>
            </a:r>
            <a:endParaRPr lang="en-GB"/>
          </a:p>
          <a:p>
            <a:endParaRPr lang="en-GB"/>
          </a:p>
          <a:p>
            <a:endParaRPr lang="en-GB"/>
          </a:p>
          <a:p>
            <a:pPr marL="45720" indent="0">
              <a:buNone/>
            </a:pPr>
            <a:endParaRPr lang="en-GB"/>
          </a:p>
          <a:p>
            <a:endParaRPr lang="en-GB"/>
          </a:p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48CB4D-4EC8-8BE0-B5A4-D3B1B5D8D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185879"/>
              </p:ext>
            </p:extLst>
          </p:nvPr>
        </p:nvGraphicFramePr>
        <p:xfrm>
          <a:off x="742950" y="3428343"/>
          <a:ext cx="10704751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662">
                  <a:extLst>
                    <a:ext uri="{9D8B030D-6E8A-4147-A177-3AD203B41FA5}">
                      <a16:colId xmlns:a16="http://schemas.microsoft.com/office/drawing/2014/main" val="2083465139"/>
                    </a:ext>
                  </a:extLst>
                </a:gridCol>
                <a:gridCol w="3833812">
                  <a:extLst>
                    <a:ext uri="{9D8B030D-6E8A-4147-A177-3AD203B41FA5}">
                      <a16:colId xmlns:a16="http://schemas.microsoft.com/office/drawing/2014/main" val="2249503841"/>
                    </a:ext>
                  </a:extLst>
                </a:gridCol>
                <a:gridCol w="4265277">
                  <a:extLst>
                    <a:ext uri="{9D8B030D-6E8A-4147-A177-3AD203B41FA5}">
                      <a16:colId xmlns:a16="http://schemas.microsoft.com/office/drawing/2014/main" val="1724671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Example Syntax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685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latin typeface="Corbel"/>
                        </a:rPr>
                        <a:t>CREATE INDEX index1 ON dbo.table1 (column1,…,columnN);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latin typeface="Corbel"/>
                        </a:rPr>
                        <a:t>Creates a Non-clustered index called “index1” on table1 based on column1,…,columnN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GB"/>
                    </a:p>
                    <a:p>
                      <a:pPr lvl="0">
                        <a:buNone/>
                      </a:pPr>
                      <a:r>
                        <a:rPr lang="en-GB"/>
                        <a:t>(Add "CLUSTERED" or "UNIQUE" before INDEX to get different variants of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945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39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A93081D-985B-459F-932C-0B0C8B95D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21E0F-D89B-E4BA-F515-539DD256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>
            <a:normAutofit/>
          </a:bodyPr>
          <a:lstStyle/>
          <a:p>
            <a:r>
              <a:rPr lang="en-GB"/>
              <a:t>Working </a:t>
            </a:r>
            <a:r>
              <a:rPr lang="en-GB" i="1"/>
              <a:t>efficiently</a:t>
            </a:r>
          </a:p>
        </p:txBody>
      </p:sp>
      <p:pic>
        <p:nvPicPr>
          <p:cNvPr id="4" name="Picture 3" descr="Close-up of hands cutting slice of cake">
            <a:extLst>
              <a:ext uri="{FF2B5EF4-FFF2-40B4-BE49-F238E27FC236}">
                <a16:creationId xmlns:a16="http://schemas.microsoft.com/office/drawing/2014/main" id="{E721FF4F-2CA9-D171-9958-DA999BBBE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7" r="15250" b="-1"/>
          <a:stretch>
            <a:fillRect/>
          </a:stretch>
        </p:blipFill>
        <p:spPr>
          <a:xfrm>
            <a:off x="697031" y="728472"/>
            <a:ext cx="2370794" cy="2748253"/>
          </a:xfrm>
          <a:prstGeom prst="rect">
            <a:avLst/>
          </a:prstGeom>
        </p:spPr>
      </p:pic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813E7E48-79CE-1681-50DD-E66A8D061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2" b="3"/>
          <a:stretch>
            <a:fillRect/>
          </a:stretch>
        </p:blipFill>
        <p:spPr>
          <a:xfrm>
            <a:off x="3211490" y="728472"/>
            <a:ext cx="2363810" cy="2748253"/>
          </a:xfrm>
          <a:prstGeom prst="rect">
            <a:avLst/>
          </a:prstGeom>
        </p:spPr>
      </p:pic>
      <p:pic>
        <p:nvPicPr>
          <p:cNvPr id="5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3BAC2A05-F06B-7430-759E-790A3571D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4"/>
          <a:stretch>
            <a:fillRect/>
          </a:stretch>
        </p:blipFill>
        <p:spPr>
          <a:xfrm>
            <a:off x="697031" y="3635821"/>
            <a:ext cx="4878269" cy="25195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9E4F-1CDC-5EA7-0E4C-DEF3C53AB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703" y="2057400"/>
            <a:ext cx="5364444" cy="4038600"/>
          </a:xfrm>
        </p:spPr>
        <p:txBody>
          <a:bodyPr>
            <a:normAutofit/>
          </a:bodyPr>
          <a:lstStyle/>
          <a:p>
            <a:r>
              <a:rPr lang="en-GB" sz="2000"/>
              <a:t>Be mindful when working with large datasets</a:t>
            </a:r>
          </a:p>
          <a:p>
            <a:r>
              <a:rPr lang="en-GB" sz="2000"/>
              <a:t>Run queries only on columns you really need</a:t>
            </a:r>
          </a:p>
          <a:p>
            <a:r>
              <a:rPr lang="en-GB" sz="2000"/>
              <a:t>Load only the top records when you can (e.g. during testing) by using TOP (SQL server) or LIMIT (SQLite)</a:t>
            </a:r>
          </a:p>
          <a:p>
            <a:r>
              <a:rPr lang="en-GB" sz="2000"/>
              <a:t>Clean and format the data to enhance performance </a:t>
            </a:r>
          </a:p>
          <a:p>
            <a:r>
              <a:rPr lang="en-GB" sz="2000"/>
              <a:t>Use random samples where you can</a:t>
            </a:r>
          </a:p>
          <a:p>
            <a:r>
              <a:rPr lang="en-GB" sz="2000"/>
              <a:t>Chunk process the data</a:t>
            </a:r>
          </a:p>
        </p:txBody>
      </p:sp>
    </p:spTree>
    <p:extLst>
      <p:ext uri="{BB962C8B-B14F-4D97-AF65-F5344CB8AC3E}">
        <p14:creationId xmlns:p14="http://schemas.microsoft.com/office/powerpoint/2010/main" val="5747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2F36-0E4F-681B-6711-BA21DBF2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Query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40093-3F9D-A260-695B-9F46F323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91140"/>
            <a:ext cx="3699567" cy="4093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Query optimiser</a:t>
            </a:r>
          </a:p>
          <a:p>
            <a:r>
              <a:rPr lang="en-GB"/>
              <a:t>Lots of factors taken into account under the hood.</a:t>
            </a:r>
          </a:p>
          <a:p>
            <a:r>
              <a:rPr lang="en-GB"/>
              <a:t>Prepping an efficient query increases the speed.</a:t>
            </a:r>
          </a:p>
          <a:p>
            <a:endParaRPr lang="en-GB"/>
          </a:p>
          <a:p>
            <a:pPr marL="45720" indent="0">
              <a:buNone/>
            </a:pPr>
            <a:endParaRPr lang="en-GB"/>
          </a:p>
          <a:p>
            <a:r>
              <a:rPr lang="en-GB">
                <a:hlinkClick r:id="rId2"/>
              </a:rPr>
              <a:t>Query Optimisation MS</a:t>
            </a:r>
            <a:endParaRPr lang="en-GB"/>
          </a:p>
          <a:p>
            <a:pPr marL="45720" indent="0">
              <a:buNone/>
            </a:pPr>
            <a:endParaRPr lang="en-GB"/>
          </a:p>
        </p:txBody>
      </p:sp>
      <p:pic>
        <p:nvPicPr>
          <p:cNvPr id="4" name="Picture 3" descr="Diagram of the Query processor I/O.">
            <a:extLst>
              <a:ext uri="{FF2B5EF4-FFF2-40B4-BE49-F238E27FC236}">
                <a16:creationId xmlns:a16="http://schemas.microsoft.com/office/drawing/2014/main" id="{8CE4FBE1-CF9A-7A1F-2AE9-6DDF1696C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070" y="1966015"/>
            <a:ext cx="6199946" cy="324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7156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B80D9B3142D4E8C771D980DD8E453" ma:contentTypeVersion="19" ma:contentTypeDescription="Create a new document." ma:contentTypeScope="" ma:versionID="8be91d37fa33747d43d36b21301fed44">
  <xsd:schema xmlns:xsd="http://www.w3.org/2001/XMLSchema" xmlns:xs="http://www.w3.org/2001/XMLSchema" xmlns:p="http://schemas.microsoft.com/office/2006/metadata/properties" xmlns:ns2="b682c4af-96df-4483-8978-63ebba1bbebc" xmlns:ns3="9ef7cb6a-b6e0-417e-9b04-3d08a11965b7" targetNamespace="http://schemas.microsoft.com/office/2006/metadata/properties" ma:root="true" ma:fieldsID="d5ddd18151614fd13b6fe7bcc9b9a7f6" ns2:_="" ns3:_="">
    <xsd:import namespace="b682c4af-96df-4483-8978-63ebba1bbebc"/>
    <xsd:import namespace="9ef7cb6a-b6e0-417e-9b04-3d08a11965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SearchProperties" minOccurs="0"/>
                <xsd:element ref="ns2:Team" minOccurs="0"/>
                <xsd:element ref="ns2:Worthattendingagain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2c4af-96df-4483-8978-63ebba1bbe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2" nillable="true" ma:displayName="Topic (to pick label, click edit in grid view)" ma:format="Dropdown" ma:internalName="Sign_x002d_off_x0020_statu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National Data Library"/>
                        <xsd:enumeration value="MoJ BOLD"/>
                        <xsd:enumeration value="ONS"/>
                        <xsd:enumeration value="AI"/>
                        <xsd:enumeration value="Project Plan"/>
                        <xsd:enumeration value="Health"/>
                        <xsd:enumeration value="Transport"/>
                        <xsd:enumeration value="Children &amp; Young people"/>
                        <xsd:enumeration value="Government data sharing"/>
                        <xsd:enumeration value="Researcher Journe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eam" ma:index="24" nillable="true" ma:displayName="Team attended" ma:format="Dropdown" ma:list="UserInfo" ma:SharePointGroup="0" ma:internalName="Team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orthattendingagain_x003f_" ma:index="25" nillable="true" ma:displayName="Worth attending again?" ma:format="Dropdown" ma:internalName="Worthattendingagain_x003f_">
      <xsd:simpleType>
        <xsd:restriction base="dms:Choice">
          <xsd:enumeration value="YES"/>
          <xsd:enumeration value="NO"/>
          <xsd:enumeration value="MAYBE?"/>
          <xsd:enumeration value="Choice 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7cb6a-b6e0-417e-9b04-3d08a11965b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77c5943-6d43-4b1e-a9c5-0edb3c900c58}" ma:internalName="TaxCatchAll" ma:showField="CatchAllData" ma:web="9ef7cb6a-b6e0-417e-9b04-3d08a11965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82c4af-96df-4483-8978-63ebba1bbebc">
      <Terms xmlns="http://schemas.microsoft.com/office/infopath/2007/PartnerControls"/>
    </lcf76f155ced4ddcb4097134ff3c332f>
    <_Flow_SignoffStatus xmlns="b682c4af-96df-4483-8978-63ebba1bbebc" xsi:nil="true"/>
    <Worthattendingagain_x003f_ xmlns="b682c4af-96df-4483-8978-63ebba1bbebc" xsi:nil="true"/>
    <TaxCatchAll xmlns="9ef7cb6a-b6e0-417e-9b04-3d08a11965b7" xsi:nil="true"/>
    <Team xmlns="b682c4af-96df-4483-8978-63ebba1bbebc">
      <UserInfo>
        <DisplayName/>
        <AccountId xsi:nil="true"/>
        <AccountType/>
      </UserInfo>
    </Team>
  </documentManagement>
</p:properties>
</file>

<file path=customXml/itemProps1.xml><?xml version="1.0" encoding="utf-8"?>
<ds:datastoreItem xmlns:ds="http://schemas.openxmlformats.org/officeDocument/2006/customXml" ds:itemID="{94A70C6C-328F-49D5-A5E6-8B79DEEEF3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6B4C21-D035-4818-A170-2927F56224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82c4af-96df-4483-8978-63ebba1bbebc"/>
    <ds:schemaRef ds:uri="9ef7cb6a-b6e0-417e-9b04-3d08a11965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5399D5-942F-48AB-818E-8DF495A3A2EE}">
  <ds:schemaRefs>
    <ds:schemaRef ds:uri="http://schemas.microsoft.com/office/2006/metadata/properties"/>
    <ds:schemaRef ds:uri="http://schemas.microsoft.com/office/infopath/2007/PartnerControls"/>
    <ds:schemaRef ds:uri="b682c4af-96df-4483-8978-63ebba1bbebc"/>
    <ds:schemaRef ds:uri="9ef7cb6a-b6e0-417e-9b04-3d08a11965b7"/>
  </ds:schemaRefs>
</ds:datastoreItem>
</file>

<file path=docMetadata/LabelInfo.xml><?xml version="1.0" encoding="utf-8"?>
<clbl:labelList xmlns:clbl="http://schemas.microsoft.com/office/2020/mipLabelMetadata">
  <clbl:label id="{078807bf-ce82-4688-bce0-0d811684dc46}" enabled="0" method="" siteId="{078807bf-ce82-4688-bce0-0d811684dc4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428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Corbel</vt:lpstr>
      <vt:lpstr>Miriam Fixed</vt:lpstr>
      <vt:lpstr>Basis</vt:lpstr>
      <vt:lpstr>ADRUK Coding course: Introduction to  SQL</vt:lpstr>
      <vt:lpstr>Why SQL?</vt:lpstr>
      <vt:lpstr>Database Structure</vt:lpstr>
      <vt:lpstr>Let’s query!</vt:lpstr>
      <vt:lpstr>JOINS</vt:lpstr>
      <vt:lpstr>Defining your own tables: datatypes</vt:lpstr>
      <vt:lpstr>INDEXING</vt:lpstr>
      <vt:lpstr>Working efficiently</vt:lpstr>
      <vt:lpstr>Query Execution</vt:lpstr>
      <vt:lpstr>Trusted Research Environments</vt:lpstr>
      <vt:lpstr>Safe Data</vt:lpstr>
      <vt:lpstr>Explore SSMS within the SRS</vt:lpstr>
      <vt:lpstr>ODBC: Access your SQL environment using R, Python, Stata and more!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Katz, Barbara</dc:creator>
  <cp:lastModifiedBy>Bogusia Wojciechowska - ESRC UKRI</cp:lastModifiedBy>
  <cp:revision>2</cp:revision>
  <dcterms:created xsi:type="dcterms:W3CDTF">2025-07-17T12:33:07Z</dcterms:created>
  <dcterms:modified xsi:type="dcterms:W3CDTF">2025-08-05T13:45:29Z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0x010100108B80D9B3142D4E8C771D980DD8E453</vt:lpwstr>
  </property>
</Properties>
</file>